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1115" r:id="rId2"/>
    <p:sldId id="1118" r:id="rId3"/>
    <p:sldId id="1119" r:id="rId4"/>
    <p:sldId id="1124" r:id="rId5"/>
    <p:sldId id="1133" r:id="rId6"/>
    <p:sldId id="1243" r:id="rId7"/>
    <p:sldId id="1244" r:id="rId8"/>
    <p:sldId id="1245" r:id="rId9"/>
    <p:sldId id="1246" r:id="rId10"/>
    <p:sldId id="1141" r:id="rId11"/>
    <p:sldId id="1142" r:id="rId12"/>
    <p:sldId id="1204" r:id="rId13"/>
    <p:sldId id="1242" r:id="rId14"/>
    <p:sldId id="1205" r:id="rId15"/>
    <p:sldId id="1238" r:id="rId16"/>
    <p:sldId id="1208" r:id="rId17"/>
    <p:sldId id="459" r:id="rId18"/>
    <p:sldId id="1206" r:id="rId19"/>
    <p:sldId id="1239" r:id="rId20"/>
    <p:sldId id="1120" r:id="rId21"/>
    <p:sldId id="1125" r:id="rId22"/>
    <p:sldId id="1136" r:id="rId23"/>
    <p:sldId id="265" r:id="rId24"/>
    <p:sldId id="266" r:id="rId25"/>
    <p:sldId id="267" r:id="rId26"/>
    <p:sldId id="1137" r:id="rId27"/>
    <p:sldId id="1138" r:id="rId28"/>
    <p:sldId id="1139" r:id="rId29"/>
    <p:sldId id="114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273"/>
    <p:restoredTop sz="96327"/>
  </p:normalViewPr>
  <p:slideViewPr>
    <p:cSldViewPr snapToGrid="0" snapToObjects="1">
      <p:cViewPr varScale="1">
        <p:scale>
          <a:sx n="293" d="100"/>
          <a:sy n="293" d="100"/>
        </p:scale>
        <p:origin x="22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technologyreview.com/2021/03/11/1020600/facebook-responsible-ai-misinformation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23/jul/25/joseph-weizenbaum-inventor-eliza-chatbot-turned-against-artificial-intelligence-a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Easy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Hard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Pre-training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1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40D0-4542-2A2A-92AB-B15EDB23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Hard are Hallucinations?</a:t>
            </a:r>
            <a:br>
              <a:rPr lang="en-US" dirty="0"/>
            </a:br>
            <a:r>
              <a:rPr lang="en-US" dirty="0"/>
              <a:t>Yogi Berra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Assuming </a:t>
                </a:r>
                <a:r>
                  <a:rPr lang="en-US" dirty="0" err="1"/>
                  <a:t>ChatGPT’s</a:t>
                </a:r>
                <a:r>
                  <a:rPr lang="en-US" dirty="0"/>
                  <a:t> strengths &amp; weaknesses </a:t>
                </a:r>
              </a:p>
              <a:p>
                <a:pPr lvl="1"/>
                <a:r>
                  <a:rPr lang="en-US" dirty="0"/>
                  <a:t>are a consequence of our choices from 1990s</a:t>
                </a:r>
              </a:p>
              <a:p>
                <a:pPr lvl="1"/>
                <a:r>
                  <a:rPr lang="en-US" dirty="0"/>
                  <a:t>and it took three decades to do well on fluency</a:t>
                </a:r>
              </a:p>
              <a:p>
                <a:pPr lvl="1"/>
                <a:r>
                  <a:rPr lang="en-US" dirty="0"/>
                  <a:t>and 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trustworthiness</a:t>
                </a:r>
              </a:p>
              <a:p>
                <a:r>
                  <a:rPr lang="en-US" dirty="0"/>
                  <a:t>then not soon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  <a:blipFill>
                <a:blip r:embed="rId2"/>
                <a:stretch>
                  <a:fillRect l="-1956" t="-2326" r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85FA52-FE55-8257-1199-451120BF7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62057"/>
            <a:ext cx="5181600" cy="4351338"/>
          </a:xfrm>
        </p:spPr>
        <p:txBody>
          <a:bodyPr/>
          <a:lstStyle/>
          <a:p>
            <a:r>
              <a:rPr lang="en-US" dirty="0"/>
              <a:t>Possible answers:</a:t>
            </a:r>
          </a:p>
          <a:p>
            <a:pPr lvl="1"/>
            <a:r>
              <a:rPr lang="en-US" dirty="0"/>
              <a:t>Soon: “See next release”</a:t>
            </a:r>
          </a:p>
          <a:p>
            <a:pPr lvl="1"/>
            <a:r>
              <a:rPr lang="en-US" dirty="0"/>
              <a:t>Eventually, but not soon: </a:t>
            </a:r>
          </a:p>
          <a:p>
            <a:pPr lvl="2"/>
            <a:r>
              <a:rPr lang="en-US" b="0" i="0" dirty="0">
                <a:solidFill>
                  <a:srgbClr val="212529"/>
                </a:solidFill>
                <a:effectLst/>
                <a:latin typeface="Assistant" panose="020F0502020204030204" pitchFamily="34" charset="0"/>
              </a:rPr>
              <a:t>“Next Year in Jerusalem”</a:t>
            </a:r>
          </a:p>
          <a:p>
            <a:pPr lvl="2"/>
            <a:r>
              <a:rPr lang="en-US" dirty="0"/>
              <a:t>History of Machine Translation (MT)</a:t>
            </a:r>
          </a:p>
          <a:p>
            <a:pPr lvl="3"/>
            <a:r>
              <a:rPr lang="en-US" dirty="0"/>
              <a:t>When will MT be practical?</a:t>
            </a:r>
          </a:p>
          <a:p>
            <a:pPr lvl="3"/>
            <a:r>
              <a:rPr lang="en-US" dirty="0"/>
              <a:t>Prediction from 1950s: 5 years </a:t>
            </a:r>
          </a:p>
          <a:p>
            <a:pPr lvl="1"/>
            <a:r>
              <a:rPr lang="en-US" dirty="0"/>
              <a:t>Never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3F79A-7D6C-D9CD-D4AC-B8D2A7FA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6980-FB18-FEEA-CA92-8AF2D6E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409AC51-B09C-73E0-5842-600F109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Hallucinates on CBS ``60 Minutes’’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https://www.youtube.com/watch?v=1wzPr4cUoMQ&amp;t=463s</a:t>
            </a:r>
            <a:r>
              <a:rPr lang="en-US" sz="3200" dirty="0"/>
              <a:t>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53" y="1647657"/>
            <a:ext cx="8741160" cy="462007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5458609" y="4520808"/>
            <a:ext cx="1472883" cy="415094"/>
          </a:xfrm>
          <a:prstGeom prst="wedgeRoundRectCallout">
            <a:avLst>
              <a:gd name="adj1" fmla="val -26102"/>
              <a:gd name="adj2" fmla="val -293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6405282" y="1939481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2B74-8664-466E-2616-921CAA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EB78AE-B924-24C0-9A8E-2BDF7C4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777B53-E312-3F24-0423-05CE50C2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96" y="1647657"/>
            <a:ext cx="1647657" cy="1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963870-0AF9-31A9-F135-CE7B31E3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Suggestions for Hallucinations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19D6E-5B5A-71AD-20D3-D15DB3EB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D3F58-0C7A-7632-53F5-534FE70F7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0023"/>
            <a:ext cx="5157787" cy="263963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Road: </a:t>
            </a:r>
          </a:p>
          <a:p>
            <a:pPr lvl="1"/>
            <a:r>
              <a:rPr lang="en-US" dirty="0"/>
              <a:t>Give up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Middle Road</a:t>
            </a:r>
          </a:p>
          <a:p>
            <a:pPr lvl="1"/>
            <a:r>
              <a:rPr lang="en-US" dirty="0"/>
              <a:t>Fact-checking with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 Road</a:t>
            </a:r>
          </a:p>
          <a:p>
            <a:pPr lvl="1"/>
            <a:r>
              <a:rPr lang="en-US" dirty="0"/>
              <a:t>Revive Rationalism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EB7012-1302-4F61-C5A6-07C5A3C3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Query: </a:t>
            </a:r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Lesley Stahl works for which company</a:t>
            </a:r>
            <a:endParaRPr lang="en-US" i="1" dirty="0"/>
          </a:p>
        </p:txBody>
      </p:sp>
      <p:pic>
        <p:nvPicPr>
          <p:cNvPr id="12" name="Content Placeholder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D138E74-D563-3A94-CC29-C4F5311769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793631"/>
            <a:ext cx="5183188" cy="31074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6B08-B6EB-7DFB-BA02-AEC4DB23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8D69D-81F0-26BA-82A5-826DA879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12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ED5DF9-2041-8BA0-F9E0-BE614F30D6BC}"/>
              </a:ext>
            </a:extLst>
          </p:cNvPr>
          <p:cNvSpPr/>
          <p:nvPr/>
        </p:nvSpPr>
        <p:spPr>
          <a:xfrm>
            <a:off x="6019801" y="3879791"/>
            <a:ext cx="660242" cy="415094"/>
          </a:xfrm>
          <a:prstGeom prst="wedgeRoundRectCallout">
            <a:avLst>
              <a:gd name="adj1" fmla="val 108690"/>
              <a:gd name="adj2" fmla="val -15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CBS</a:t>
            </a:r>
          </a:p>
        </p:txBody>
      </p:sp>
      <p:pic>
        <p:nvPicPr>
          <p:cNvPr id="15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0B18A-BF25-87A9-84D4-DBBDB5C7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9" y="1289033"/>
            <a:ext cx="4120096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10A448-7615-BC3A-2D54-5A5D31AB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Fact-Checking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937D30-DD06-DEB7-C173-541FC49D5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claims need to be checked?</a:t>
            </a:r>
          </a:p>
          <a:p>
            <a:r>
              <a:rPr lang="en-US" dirty="0"/>
              <a:t>How do we create queries?</a:t>
            </a:r>
          </a:p>
          <a:p>
            <a:r>
              <a:rPr lang="en-US" dirty="0"/>
              <a:t>When we get search results, then what?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A39D-61F0-8E9B-EA26-E195E1F7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9C797A-9CDC-4C8C-0E27-E57AAC73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38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2C5A3F-BAE4-5690-B076-9A553DF0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Acronyms: A Simple Case for Fact-Checking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73E3B5-A59F-91B3-FDC4-C862854CE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15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Acronyms are easier</a:t>
            </a:r>
          </a:p>
          <a:p>
            <a:pPr lvl="1"/>
            <a:r>
              <a:rPr lang="en-US" dirty="0"/>
              <a:t>Google Translate is better on long forms (LFs) than short forms (SFs)</a:t>
            </a:r>
          </a:p>
          <a:p>
            <a:pPr lvl="2"/>
            <a:r>
              <a:rPr lang="en-US" dirty="0"/>
              <a:t>Use Google to translate LFs to target language (English)</a:t>
            </a:r>
          </a:p>
          <a:p>
            <a:pPr lvl="2"/>
            <a:r>
              <a:rPr lang="en-US" dirty="0"/>
              <a:t>Generate candidate SFs in target</a:t>
            </a:r>
          </a:p>
          <a:p>
            <a:pPr lvl="2"/>
            <a:r>
              <a:rPr lang="en-US" dirty="0"/>
              <a:t>Use search to verify candidates</a:t>
            </a:r>
          </a:p>
          <a:p>
            <a:r>
              <a:rPr lang="en-US" dirty="0"/>
              <a:t>Co-author (Richard Yue) </a:t>
            </a:r>
          </a:p>
          <a:p>
            <a:pPr lvl="1"/>
            <a:r>
              <a:rPr lang="en-US" dirty="0"/>
              <a:t>used to be a professional translator</a:t>
            </a:r>
          </a:p>
          <a:p>
            <a:r>
              <a:rPr lang="en-US" dirty="0"/>
              <a:t>Metrics matter:</a:t>
            </a:r>
          </a:p>
          <a:p>
            <a:pPr lvl="1"/>
            <a:r>
              <a:rPr lang="en-US" dirty="0"/>
              <a:t>Terminology: </a:t>
            </a:r>
          </a:p>
          <a:p>
            <a:pPr lvl="2"/>
            <a:r>
              <a:rPr lang="en-US" dirty="0"/>
              <a:t>important to translators</a:t>
            </a:r>
          </a:p>
          <a:p>
            <a:pPr lvl="2"/>
            <a:r>
              <a:rPr lang="en-US" dirty="0"/>
              <a:t>(But less so for BLEU)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917036-632B-AD4A-E49F-1FE34EDA3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92497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nombreux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facteurs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risque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participent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au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développement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cette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pathologie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,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parmi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lesquels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les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acides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gras trans (AGT).</a:t>
            </a:r>
            <a:endParaRPr lang="en-US" sz="2000" b="0" i="0" dirty="0">
              <a:solidFill>
                <a:srgbClr val="333333"/>
              </a:solidFill>
              <a:effectLst/>
              <a:latin typeface="inherit"/>
            </a:endParaRPr>
          </a:p>
          <a:p>
            <a:pPr fontAlgn="base"/>
            <a:r>
              <a:rPr lang="en-US" sz="2000" b="0" i="0" dirty="0">
                <a:solidFill>
                  <a:srgbClr val="333333"/>
                </a:solidFill>
                <a:effectLst/>
                <a:latin typeface="inherit"/>
              </a:rPr>
              <a:t>... 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une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diminution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d’expression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12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gènes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mutés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dans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l’anémie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Fanconi (AF)</a:t>
            </a:r>
            <a:endParaRPr lang="en-US" sz="2000" b="0" i="0" dirty="0">
              <a:solidFill>
                <a:srgbClr val="333333"/>
              </a:solidFill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D809E-4F07-0D36-38B1-78357CA1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445200-E23C-F131-6C68-904F2723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EE0FE0-6D5D-EF9E-0BF0-3E7D1532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15" y="3196415"/>
            <a:ext cx="5330570" cy="359309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FD28E4A-85C3-3D1D-A7EC-E3ADF2FECE5C}"/>
              </a:ext>
            </a:extLst>
          </p:cNvPr>
          <p:cNvSpPr/>
          <p:nvPr/>
        </p:nvSpPr>
        <p:spPr>
          <a:xfrm>
            <a:off x="7599923" y="2237721"/>
            <a:ext cx="2425624" cy="411660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726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9D0B-CC2D-1AC1-E22B-70044CF7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Fact-Checking Take-Aways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45E2-9837-DFDB-D517-73491653B4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Short-term patch for hallucinations</a:t>
            </a:r>
          </a:p>
          <a:p>
            <a:r>
              <a:rPr lang="en-US" dirty="0"/>
              <a:t>Acronyms:</a:t>
            </a:r>
          </a:p>
          <a:p>
            <a:pPr lvl="1"/>
            <a:r>
              <a:rPr lang="en-US" dirty="0"/>
              <a:t>Easy special case of hallucinations </a:t>
            </a:r>
          </a:p>
          <a:p>
            <a:r>
              <a:rPr lang="en-US" dirty="0"/>
              <a:t>Don’t re-invent the wheel</a:t>
            </a:r>
          </a:p>
          <a:p>
            <a:pPr lvl="1"/>
            <a:r>
              <a:rPr lang="en-US" dirty="0"/>
              <a:t>Re-use existing tools: Search</a:t>
            </a:r>
          </a:p>
          <a:p>
            <a:r>
              <a:rPr lang="en-US" dirty="0"/>
              <a:t>Standard Loss/Metrics</a:t>
            </a:r>
          </a:p>
          <a:p>
            <a:pPr lvl="1"/>
            <a:r>
              <a:rPr lang="en-US" dirty="0"/>
              <a:t>Insufficient Penalty for Fatal Errors</a:t>
            </a:r>
          </a:p>
          <a:p>
            <a:pPr lvl="2"/>
            <a:r>
              <a:rPr lang="en-US" dirty="0"/>
              <a:t>Terminology</a:t>
            </a:r>
          </a:p>
          <a:p>
            <a:pPr lvl="2"/>
            <a:r>
              <a:rPr lang="en-US" dirty="0"/>
              <a:t>Responsible AI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6A9FC-F2A3-7E74-D136-D909AFD1CD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Agreement: </a:t>
            </a:r>
          </a:p>
          <a:p>
            <a:pPr lvl="1"/>
            <a:r>
              <a:rPr lang="en-US" dirty="0" err="1"/>
              <a:t>hyp</a:t>
            </a:r>
            <a:r>
              <a:rPr lang="en-US" dirty="0"/>
              <a:t> = gold</a:t>
            </a:r>
          </a:p>
          <a:p>
            <a:r>
              <a:rPr lang="en-US" dirty="0"/>
              <a:t>Verification:</a:t>
            </a:r>
          </a:p>
          <a:p>
            <a:pPr lvl="1"/>
            <a:r>
              <a:rPr lang="en-US" dirty="0"/>
              <a:t>Search finds 2+ examples in publications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34F57-3DC7-0330-3AC8-F1A7C387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2E282-B6C5-41B2-DCC9-C37F21E8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DB99FFB-64A9-61B6-9375-111C5F1D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903995"/>
            <a:ext cx="4814662" cy="25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5DB23D-DA0F-6FC9-7532-3BB646E0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Simple Example: Arithmetic</a:t>
            </a:r>
            <a:br>
              <a:rPr lang="en-US" dirty="0"/>
            </a:br>
            <a:r>
              <a:rPr lang="en-US" sz="3200" dirty="0"/>
              <a:t>(Chomsky: Capturing Relevant Generalizations)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5A836-134F-ADC3-86FF-3E89D754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Hypothetical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35F96-651D-BF69-4B92-4722FBC3AC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Suppose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can add two small numbers</a:t>
            </a:r>
          </a:p>
          <a:p>
            <a:r>
              <a:rPr lang="en-US" dirty="0"/>
              <a:t>But for large numbers,</a:t>
            </a:r>
          </a:p>
          <a:p>
            <a:pPr lvl="1"/>
            <a:r>
              <a:rPr lang="en-US" dirty="0"/>
              <a:t>it makes up answers</a:t>
            </a:r>
          </a:p>
          <a:p>
            <a:pPr lvl="1"/>
            <a:endParaRPr lang="en-US" dirty="0"/>
          </a:p>
          <a:p>
            <a:r>
              <a:rPr lang="en-US" dirty="0"/>
              <a:t>After each release,</a:t>
            </a:r>
          </a:p>
          <a:p>
            <a:pPr lvl="1"/>
            <a:r>
              <a:rPr lang="en-US" dirty="0"/>
              <a:t>“small” gets “bigger”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6684B-FA48-B234-D558-ED1D09C85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 this progress?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1239E3-BECA-AA2D-A090-95E016D4F9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  <a:p>
            <a:pPr lvl="1"/>
            <a:r>
              <a:rPr lang="en-US" dirty="0"/>
              <a:t>According to SOTA-Chasing,</a:t>
            </a:r>
          </a:p>
          <a:p>
            <a:pPr lvl="2"/>
            <a:r>
              <a:rPr lang="en-US" dirty="0"/>
              <a:t>Yes</a:t>
            </a:r>
          </a:p>
          <a:p>
            <a:r>
              <a:rPr lang="en-US" dirty="0"/>
              <a:t>Rationalism</a:t>
            </a:r>
          </a:p>
          <a:p>
            <a:pPr lvl="1"/>
            <a:r>
              <a:rPr lang="en-US" dirty="0"/>
              <a:t>According to Minsky &amp; Chomsky,</a:t>
            </a:r>
          </a:p>
          <a:p>
            <a:pPr lvl="2"/>
            <a:r>
              <a:rPr lang="en-US" dirty="0"/>
              <a:t>No</a:t>
            </a:r>
          </a:p>
          <a:p>
            <a:pPr lvl="2"/>
            <a:r>
              <a:rPr lang="en-US" dirty="0" err="1"/>
              <a:t>ChatGPT</a:t>
            </a:r>
            <a:r>
              <a:rPr lang="en-US" dirty="0"/>
              <a:t> is not mastering concepts</a:t>
            </a:r>
          </a:p>
          <a:p>
            <a:pPr lvl="2"/>
            <a:r>
              <a:rPr lang="en-US" dirty="0"/>
              <a:t>“Stochastic Parrots”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60DC0-5E58-53FE-9555-362D88B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3D73E-02CC-DC13-0496-7F089F9C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0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Perceptron: “Can’t Compute Parity”</a:t>
            </a:r>
            <a:br>
              <a:rPr lang="en-US" sz="4000" dirty="0"/>
            </a:br>
            <a:r>
              <a:rPr lang="en-US" sz="4000" dirty="0"/>
              <a:t>(Capturing Relevant Generalizations)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Oval 5"/>
          <p:cNvSpPr/>
          <p:nvPr/>
        </p:nvSpPr>
        <p:spPr>
          <a:xfrm>
            <a:off x="5384801" y="3300419"/>
            <a:ext cx="2370666" cy="75635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Odd</a:t>
            </a:r>
          </a:p>
        </p:txBody>
      </p:sp>
      <p:sp>
        <p:nvSpPr>
          <p:cNvPr id="7" name="Oval 6"/>
          <p:cNvSpPr/>
          <p:nvPr/>
        </p:nvSpPr>
        <p:spPr>
          <a:xfrm>
            <a:off x="1921933" y="3239653"/>
            <a:ext cx="2370666" cy="756355"/>
          </a:xfrm>
          <a:prstGeom prst="ellipse">
            <a:avLst/>
          </a:prstGeom>
          <a:solidFill>
            <a:schemeClr val="accent1"/>
          </a:solidFill>
          <a:ln w="152400" cmpd="thickThin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Even</a:t>
            </a:r>
          </a:p>
        </p:txBody>
      </p:sp>
      <p:sp>
        <p:nvSpPr>
          <p:cNvPr id="8" name="Arc 7"/>
          <p:cNvSpPr/>
          <p:nvPr/>
        </p:nvSpPr>
        <p:spPr>
          <a:xfrm flipV="1">
            <a:off x="3581400" y="3680178"/>
            <a:ext cx="2822222" cy="1127207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10800000" flipV="1">
            <a:off x="3581400" y="2490623"/>
            <a:ext cx="2822222" cy="1127207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8770373" flipV="1">
            <a:off x="1814689" y="1977429"/>
            <a:ext cx="386644" cy="2645978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13141526" flipV="1">
            <a:off x="7442201" y="2052487"/>
            <a:ext cx="386644" cy="2645978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30044" y="1874674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1888" y="4869732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02979" y="1734686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0063" y="1693832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0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76675" y="2921535"/>
            <a:ext cx="2542822" cy="48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ular Callout 16"/>
              <p:cNvSpPr/>
              <p:nvPr/>
            </p:nvSpPr>
            <p:spPr>
              <a:xfrm>
                <a:off x="8974874" y="952729"/>
                <a:ext cx="2357063" cy="1141033"/>
              </a:xfrm>
              <a:prstGeom prst="wedgeRectCallout">
                <a:avLst>
                  <a:gd name="adj1" fmla="val -60202"/>
                  <a:gd name="adj2" fmla="val 3876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0" dirty="0"/>
                  <a:t>All Cases in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200" dirty="0"/>
                  <a:t> Space</a:t>
                </a:r>
              </a:p>
            </p:txBody>
          </p:sp>
        </mc:Choice>
        <mc:Fallback xmlns="">
          <p:sp>
            <p:nvSpPr>
              <p:cNvPr id="17" name="Rectangular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874" y="952729"/>
                <a:ext cx="2357063" cy="1141033"/>
              </a:xfrm>
              <a:prstGeom prst="wedgeRectCallout">
                <a:avLst>
                  <a:gd name="adj1" fmla="val -60202"/>
                  <a:gd name="adj2" fmla="val 38763"/>
                </a:avLst>
              </a:prstGeom>
              <a:blipFill>
                <a:blip r:embed="rId3"/>
                <a:stretch>
                  <a:fillRect t="-2174" r="-2899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/>
              <p:cNvSpPr/>
              <p:nvPr/>
            </p:nvSpPr>
            <p:spPr>
              <a:xfrm>
                <a:off x="9239889" y="3000455"/>
                <a:ext cx="2743200" cy="1149708"/>
              </a:xfrm>
              <a:prstGeom prst="wedgeRectCallout">
                <a:avLst>
                  <a:gd name="adj1" fmla="val -24507"/>
                  <a:gd name="adj2" fmla="val 852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ea typeface="Cambria Math" charset="0"/>
                    <a:cs typeface="Cambria Math" charset="0"/>
                  </a:rPr>
                  <a:t>Some Cases in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lang="mr-IN" sz="320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Space</a:t>
                </a:r>
              </a:p>
            </p:txBody>
          </p:sp>
        </mc:Choice>
        <mc:Fallback xmlns="">
          <p:sp>
            <p:nvSpPr>
              <p:cNvPr id="18" name="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889" y="3000455"/>
                <a:ext cx="2743200" cy="1149708"/>
              </a:xfrm>
              <a:prstGeom prst="wedgeRectCallout">
                <a:avLst>
                  <a:gd name="adj1" fmla="val -24507"/>
                  <a:gd name="adj2" fmla="val 85267"/>
                </a:avLst>
              </a:prstGeom>
              <a:blipFill>
                <a:blip r:embed="rId4"/>
                <a:stretch>
                  <a:fillRect l="-1835" t="-16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/>
              <p:cNvSpPr/>
              <p:nvPr/>
            </p:nvSpPr>
            <p:spPr>
              <a:xfrm>
                <a:off x="4205928" y="6038596"/>
                <a:ext cx="3780144" cy="682879"/>
              </a:xfrm>
              <a:prstGeom prst="wedgeRectCallout">
                <a:avLst>
                  <a:gd name="adj1" fmla="val 48339"/>
                  <a:gd name="adj2" fmla="val -9865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Regression: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order poly requires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parameters</a:t>
                </a:r>
              </a:p>
            </p:txBody>
          </p:sp>
        </mc:Choice>
        <mc:Fallback xmlns=""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928" y="6038596"/>
                <a:ext cx="3780144" cy="682879"/>
              </a:xfrm>
              <a:prstGeom prst="wedgeRectCallout">
                <a:avLst>
                  <a:gd name="adj1" fmla="val 48339"/>
                  <a:gd name="adj2" fmla="val -98659"/>
                </a:avLst>
              </a:prstGeom>
              <a:blipFill>
                <a:blip r:embed="rId5"/>
                <a:stretch>
                  <a:fillRect r="-66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5132A-6F5C-89E8-055B-3E47CB9E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Perceptrons: An Introduction to Computational Geometry">
            <a:extLst>
              <a:ext uri="{FF2B5EF4-FFF2-40B4-BE49-F238E27FC236}">
                <a16:creationId xmlns:a16="http://schemas.microsoft.com/office/drawing/2014/main" id="{E13E45D0-DB3F-B74E-4EA0-3283190A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" y="4026463"/>
            <a:ext cx="1854029" cy="278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EE3161-1C5F-57CD-C1D4-B0F86720445D}"/>
              </a:ext>
            </a:extLst>
          </p:cNvPr>
          <p:cNvSpPr txBox="1"/>
          <p:nvPr/>
        </p:nvSpPr>
        <p:spPr>
          <a:xfrm>
            <a:off x="1921932" y="5987180"/>
            <a:ext cx="219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Minsky rejects deep nets (1969)</a:t>
            </a:r>
          </a:p>
        </p:txBody>
      </p:sp>
    </p:spTree>
    <p:extLst>
      <p:ext uri="{BB962C8B-B14F-4D97-AF65-F5344CB8AC3E}">
        <p14:creationId xmlns:p14="http://schemas.microsoft.com/office/powerpoint/2010/main" val="5427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E52AD6-5065-460E-A19C-C10D6754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153" y="369814"/>
            <a:ext cx="5525519" cy="1325563"/>
          </a:xfrm>
        </p:spPr>
        <p:txBody>
          <a:bodyPr>
            <a:normAutofit fontScale="90000"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N. Chomsky, "Three models for the description of language," in 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HelveticaNeue Regular"/>
              </a:rPr>
              <a:t>IRE Transactions on Information Theory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, vol. 2, no. 3, pp. 113-124, September 1956,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: 10.1109/TIT.1956.1056813</a:t>
            </a:r>
            <a:endParaRPr lang="en-US" sz="3600" dirty="0"/>
          </a:p>
        </p:txBody>
      </p:sp>
      <p:pic>
        <p:nvPicPr>
          <p:cNvPr id="8" name="Content Placeholder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A26B41-D3BF-5449-B4AC-CE1058CC8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967" y="1917897"/>
            <a:ext cx="7522244" cy="294260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BA29-FD71-058B-80FB-9BF27301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72C7D-4CB0-4301-AABC-F5079D00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A9AAE1-D390-53EF-91BD-431BE108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213" y="136525"/>
            <a:ext cx="1680067" cy="1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ceptrons: An Introduction to Computational Geometry">
            <a:extLst>
              <a:ext uri="{FF2B5EF4-FFF2-40B4-BE49-F238E27FC236}">
                <a16:creationId xmlns:a16="http://schemas.microsoft.com/office/drawing/2014/main" id="{1D67CD3C-2D2D-136E-7B99-D42A2EB3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9" y="978588"/>
            <a:ext cx="3339150" cy="50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B831D0-4683-21CF-1EFD-E6AF41AEAF46}"/>
              </a:ext>
            </a:extLst>
          </p:cNvPr>
          <p:cNvSpPr txBox="1"/>
          <p:nvPr/>
        </p:nvSpPr>
        <p:spPr>
          <a:xfrm>
            <a:off x="243304" y="438430"/>
            <a:ext cx="429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Minsky rejects deep nets (1969)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73630A5-2126-04A4-5019-61C3EE5A8380}"/>
              </a:ext>
            </a:extLst>
          </p:cNvPr>
          <p:cNvSpPr/>
          <p:nvPr/>
        </p:nvSpPr>
        <p:spPr>
          <a:xfrm>
            <a:off x="5833349" y="4992517"/>
            <a:ext cx="3300261" cy="911257"/>
          </a:xfrm>
          <a:prstGeom prst="wedgeRoundRectCallout">
            <a:avLst>
              <a:gd name="adj1" fmla="val 21584"/>
              <a:gd name="adj2" fmla="val -819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Chomsky Hierarchy:</a:t>
            </a:r>
          </a:p>
          <a:p>
            <a:pPr algn="ctr"/>
            <a:r>
              <a:rPr lang="en-US" dirty="0"/>
              <a:t>Finite State </a:t>
            </a:r>
            <a:r>
              <a:rPr lang="en-US" dirty="0">
                <a:sym typeface="Wingdings" pitchFamily="2" charset="2"/>
              </a:rPr>
              <a:t> Turing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4401-B34A-EBFE-B997-3EE6FE68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Generalizations Argument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E94C5-86B8-FE1C-D6AF-3B2417617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6075C-F944-4778-F889-8ACF3488FC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Long-Term Focus</a:t>
            </a:r>
          </a:p>
          <a:p>
            <a:pPr lvl="1"/>
            <a:r>
              <a:rPr lang="en-US" dirty="0"/>
              <a:t>Can’t get to moon by </a:t>
            </a:r>
          </a:p>
          <a:p>
            <a:pPr lvl="1"/>
            <a:r>
              <a:rPr lang="en-US" dirty="0"/>
              <a:t>Incremental short-term local optimization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6129C-5396-2913-9F46-99C659D93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52395-0EC0-68CA-C4B3-7F4C8F1434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Dismisses Short-term Progress</a:t>
            </a:r>
          </a:p>
          <a:p>
            <a:pPr lvl="1"/>
            <a:r>
              <a:rPr lang="en-US" dirty="0"/>
              <a:t>Sometimes it is useful</a:t>
            </a:r>
          </a:p>
          <a:p>
            <a:pPr lvl="1"/>
            <a:r>
              <a:rPr lang="en-US" dirty="0"/>
              <a:t>to solve some simple special cases</a:t>
            </a:r>
          </a:p>
          <a:p>
            <a:pPr lvl="2"/>
            <a:r>
              <a:rPr lang="en-US" dirty="0"/>
              <a:t>(addition of small numbers)</a:t>
            </a:r>
          </a:p>
          <a:p>
            <a:r>
              <a:rPr lang="en-US" dirty="0"/>
              <a:t>Not constructive:</a:t>
            </a:r>
          </a:p>
          <a:p>
            <a:pPr lvl="1"/>
            <a:r>
              <a:rPr lang="en-US" dirty="0"/>
              <a:t>“MIT School of Negativity”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72F3C-5281-0699-3266-131BB270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E2B221-64AE-152C-1EC0-D0BCE490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19</a:t>
            </a:fld>
            <a:endParaRPr lang="en-US"/>
          </a:p>
        </p:txBody>
      </p:sp>
      <p:pic>
        <p:nvPicPr>
          <p:cNvPr id="29698" name="Picture 2" descr="To The Moon GIF by Barbara Pozzi - Find &amp; Share on GIPHY">
            <a:extLst>
              <a:ext uri="{FF2B5EF4-FFF2-40B4-BE49-F238E27FC236}">
                <a16:creationId xmlns:a16="http://schemas.microsoft.com/office/drawing/2014/main" id="{1B56AF39-6638-C434-993F-FEAAC94F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85" y="4185839"/>
            <a:ext cx="3137430" cy="23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5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899743-B1FF-9B88-E79A-8E36D9DD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Plug:</a:t>
            </a:r>
            <a:br>
              <a:rPr lang="en-US" dirty="0"/>
            </a:br>
            <a:r>
              <a:rPr lang="en-US" dirty="0"/>
              <a:t>Smooth-Talking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A44C0-81CB-B7E3-C042-BF5011DE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2C42-D25D-10EC-6A29-B2C1D63D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</a:t>
            </a:fld>
            <a:endParaRPr lang="en-US"/>
          </a:p>
        </p:txBody>
      </p:sp>
      <p:pic>
        <p:nvPicPr>
          <p:cNvPr id="30" name="Content Placeholder 29" descr="A screenshot of a web page&#10;&#10;Description automatically generated">
            <a:extLst>
              <a:ext uri="{FF2B5EF4-FFF2-40B4-BE49-F238E27FC236}">
                <a16:creationId xmlns:a16="http://schemas.microsoft.com/office/drawing/2014/main" id="{19F36F27-C24B-70BA-C355-9CB5C6F82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3355" y="1725951"/>
            <a:ext cx="5130759" cy="4351338"/>
          </a:xfrm>
        </p:spPr>
      </p:pic>
      <p:pic>
        <p:nvPicPr>
          <p:cNvPr id="28" name="Content Placeholder 22" descr="A screenshot of a website&#10;&#10;Description automatically generated">
            <a:extLst>
              <a:ext uri="{FF2B5EF4-FFF2-40B4-BE49-F238E27FC236}">
                <a16:creationId xmlns:a16="http://schemas.microsoft.com/office/drawing/2014/main" id="{CBF117BB-1041-E5EF-A88C-6C285931E9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34014"/>
          <a:stretch/>
        </p:blipFill>
        <p:spPr>
          <a:xfrm>
            <a:off x="803928" y="1751064"/>
            <a:ext cx="5181600" cy="1514970"/>
          </a:xfrm>
        </p:spPr>
      </p:pic>
    </p:spTree>
    <p:extLst>
      <p:ext uri="{BB962C8B-B14F-4D97-AF65-F5344CB8AC3E}">
        <p14:creationId xmlns:p14="http://schemas.microsoft.com/office/powerpoint/2010/main" val="2133417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ChatGPT’s</a:t>
            </a:r>
            <a:r>
              <a:rPr lang="en-US" dirty="0"/>
              <a:t> 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(Shannon, Skinner, Firth)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BA747-4537-278A-6339-30BAED78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E69D4-3005-CFCC-8BF7-00075632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40D0-4542-2A2A-92AB-B15EDB23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are Hallucinations?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Assuming </a:t>
                </a:r>
                <a:r>
                  <a:rPr lang="en-US" dirty="0" err="1"/>
                  <a:t>ChatGPT’s</a:t>
                </a:r>
                <a:r>
                  <a:rPr lang="en-US" dirty="0"/>
                  <a:t> strengths &amp; weaknesses </a:t>
                </a:r>
              </a:p>
              <a:p>
                <a:pPr lvl="1"/>
                <a:r>
                  <a:rPr lang="en-US" dirty="0"/>
                  <a:t>are a consequence of our choices from 1990s</a:t>
                </a:r>
              </a:p>
              <a:p>
                <a:pPr lvl="1"/>
                <a:r>
                  <a:rPr lang="en-US" dirty="0"/>
                  <a:t>and it took three decades to do well on fluency</a:t>
                </a:r>
              </a:p>
              <a:p>
                <a:pPr lvl="1"/>
                <a:r>
                  <a:rPr lang="en-US" dirty="0"/>
                  <a:t>and 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trustworthiness</a:t>
                </a:r>
              </a:p>
              <a:p>
                <a:r>
                  <a:rPr lang="en-US" dirty="0"/>
                  <a:t>then not soon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  <a:blipFill>
                <a:blip r:embed="rId2"/>
                <a:stretch>
                  <a:fillRect l="-1956" t="-2326" r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85FA52-FE55-8257-1199-451120BF7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62057"/>
            <a:ext cx="5181600" cy="4351338"/>
          </a:xfrm>
        </p:spPr>
        <p:txBody>
          <a:bodyPr/>
          <a:lstStyle/>
          <a:p>
            <a:r>
              <a:rPr lang="en-US" dirty="0"/>
              <a:t>Possible answers:</a:t>
            </a:r>
          </a:p>
          <a:p>
            <a:pPr lvl="1"/>
            <a:r>
              <a:rPr lang="en-US" dirty="0"/>
              <a:t>Soon: “See next release”</a:t>
            </a:r>
          </a:p>
          <a:p>
            <a:pPr lvl="1"/>
            <a:r>
              <a:rPr lang="en-US" dirty="0"/>
              <a:t>Eventually, but not soon: </a:t>
            </a:r>
          </a:p>
          <a:p>
            <a:pPr lvl="2"/>
            <a:r>
              <a:rPr lang="en-US" b="0" i="0" dirty="0">
                <a:solidFill>
                  <a:srgbClr val="212529"/>
                </a:solidFill>
                <a:effectLst/>
                <a:latin typeface="Assistant" panose="020F0502020204030204" pitchFamily="34" charset="0"/>
              </a:rPr>
              <a:t>“Next Year in Jerusalem”</a:t>
            </a:r>
          </a:p>
          <a:p>
            <a:pPr lvl="2"/>
            <a:r>
              <a:rPr lang="en-US" dirty="0"/>
              <a:t>History of Machine Translation </a:t>
            </a:r>
          </a:p>
          <a:p>
            <a:pPr lvl="1"/>
            <a:r>
              <a:rPr lang="en-US" dirty="0"/>
              <a:t>Never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3F79A-7D6C-D9CD-D4AC-B8D2A7FA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6980-FB18-FEEA-CA92-8AF2D6E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0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Easy</a:t>
            </a:r>
          </a:p>
          <a:p>
            <a:pPr lvl="1"/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Pre-training</a:t>
            </a:r>
          </a:p>
          <a:p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9A21A-D85D-1225-A7C1-E0125D4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82FDC-4277-8E3B-AABD-889768C3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4FC88A-5A57-641E-88EA-B88656A0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losing ground???  Are we at fault???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4CFFBA-3B63-D25D-605D-6D3EB0402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708" y="1792800"/>
            <a:ext cx="4794035" cy="4351338"/>
          </a:xfrm>
        </p:spPr>
        <p:txBody>
          <a:bodyPr>
            <a:normAutofit/>
          </a:bodyPr>
          <a:lstStyle/>
          <a:p>
            <a:r>
              <a:rPr lang="en-US" dirty="0"/>
              <a:t>Old risks: (work in progress)</a:t>
            </a:r>
          </a:p>
          <a:p>
            <a:pPr lvl="1"/>
            <a:r>
              <a:rPr lang="en-US" dirty="0"/>
              <a:t>Bias, Fairness</a:t>
            </a:r>
          </a:p>
          <a:p>
            <a:r>
              <a:rPr lang="en-US" dirty="0"/>
              <a:t>New risks: (bigger than us)</a:t>
            </a:r>
          </a:p>
          <a:p>
            <a:pPr lvl="1"/>
            <a:r>
              <a:rPr lang="en-US" dirty="0"/>
              <a:t>Genocide, Insurrection</a:t>
            </a:r>
          </a:p>
          <a:p>
            <a:pPr lvl="1"/>
            <a:r>
              <a:rPr lang="en-US" dirty="0"/>
              <a:t>Root causes:</a:t>
            </a:r>
          </a:p>
          <a:p>
            <a:pPr lvl="2"/>
            <a:r>
              <a:rPr lang="en-US" dirty="0"/>
              <a:t>ML + Social Media </a:t>
            </a:r>
            <a:r>
              <a:rPr lang="en-US" dirty="0">
                <a:sym typeface="Wingdings" pitchFamily="2" charset="2"/>
              </a:rPr>
              <a:t> Addiction</a:t>
            </a:r>
          </a:p>
          <a:p>
            <a:pPr lvl="2"/>
            <a:r>
              <a:rPr lang="en-US" dirty="0"/>
              <a:t>Max Engagement </a:t>
            </a:r>
            <a:r>
              <a:rPr lang="en-US" dirty="0">
                <a:sym typeface="Wingdings" pitchFamily="2" charset="2"/>
              </a:rPr>
              <a:t> Dangerous</a:t>
            </a:r>
            <a:endParaRPr lang="en-US" dirty="0"/>
          </a:p>
          <a:p>
            <a:pPr lvl="2"/>
            <a:r>
              <a:rPr lang="en-US" dirty="0"/>
              <a:t>Insanely profitable:</a:t>
            </a:r>
          </a:p>
          <a:p>
            <a:pPr lvl="3"/>
            <a:r>
              <a:rPr lang="en-US" dirty="0"/>
              <a:t>Companies &amp; Countries</a:t>
            </a:r>
          </a:p>
          <a:p>
            <a:pPr lvl="1"/>
            <a:r>
              <a:rPr lang="en-US" dirty="0"/>
              <a:t>Long book, but no mention of our efforts to address old risks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6A8E22E-7E57-2ACB-B0BA-F9EDECC2A7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79" y="1792800"/>
            <a:ext cx="3316926" cy="49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250B18-E2D4-8216-E8D6-7BD19AAC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7023" y="1792800"/>
            <a:ext cx="3226190" cy="49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8FBFE-5291-7E16-0505-3C61313AB30F}"/>
              </a:ext>
            </a:extLst>
          </p:cNvPr>
          <p:cNvSpPr txBox="1"/>
          <p:nvPr/>
        </p:nvSpPr>
        <p:spPr>
          <a:xfrm>
            <a:off x="6763746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F51D3-4FD4-32FD-6632-441A23BFAA4D}"/>
              </a:ext>
            </a:extLst>
          </p:cNvPr>
          <p:cNvSpPr txBox="1"/>
          <p:nvPr/>
        </p:nvSpPr>
        <p:spPr>
          <a:xfrm>
            <a:off x="10118070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50BFE-C3E5-ECB2-5A47-FA6F89B1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ECF95-EFEE-7781-442D-56AED318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7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5705FA-05B7-2FC7-C775-25CBD918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Reporter wanted to talk about new risks;</a:t>
            </a:r>
            <a:br>
              <a:rPr lang="en-US" sz="4800" dirty="0"/>
            </a:br>
            <a:r>
              <a:rPr lang="en-US" sz="4800" dirty="0"/>
              <a:t>Accused Facebook of pivoting to old risks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https://www.technologyreview.com/2021/03/11/1020600/facebook-responsible-ai-misinformation/</a:t>
            </a:r>
            <a:r>
              <a:rPr lang="en-US" sz="2000" dirty="0"/>
              <a:t> 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42D736-F092-C0FD-F77F-A95AACA1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4" y="2037986"/>
            <a:ext cx="7198664" cy="46250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8DCF3-0743-84A2-EC78-ABEC4E5A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F7221-C841-EC15-7FC8-96086C0C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1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089DD-366F-5CE9-5442-A6E76673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39DCD-3781-4F6E-B88B-5784048C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9AC70-35DC-E19F-7887-94425A66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51F789-AD15-28C2-5C6F-3FAF5D96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6453-7B0A-40FA-F5FF-9606996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</a:t>
            </a:r>
            <a:br>
              <a:rPr lang="en-US" dirty="0"/>
            </a:br>
            <a:r>
              <a:rPr lang="en-US" dirty="0"/>
              <a:t>Go for Singles (Not Home Runs)</a:t>
            </a:r>
          </a:p>
        </p:txBody>
      </p:sp>
      <p:pic>
        <p:nvPicPr>
          <p:cNvPr id="9" name="Content Placeholder 8" descr="A screenshot of a text&#10;&#10;Description automatically generated">
            <a:extLst>
              <a:ext uri="{FF2B5EF4-FFF2-40B4-BE49-F238E27FC236}">
                <a16:creationId xmlns:a16="http://schemas.microsoft.com/office/drawing/2014/main" id="{12C138C6-F1DE-EAD8-8E82-88BB2DACD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3034" y="1825625"/>
            <a:ext cx="4551931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9449" cy="48958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 some short-term successes for </a:t>
            </a:r>
            <a:r>
              <a:rPr lang="en-US" dirty="0" err="1"/>
              <a:t>ChatBots</a:t>
            </a:r>
            <a:endParaRPr lang="en-US" dirty="0"/>
          </a:p>
          <a:p>
            <a:pPr lvl="1"/>
            <a:r>
              <a:rPr lang="en-US" dirty="0"/>
              <a:t>that take advantage of strengths</a:t>
            </a:r>
          </a:p>
          <a:p>
            <a:pPr lvl="1"/>
            <a:r>
              <a:rPr lang="en-US" dirty="0"/>
              <a:t>and avoid weaknesses</a:t>
            </a:r>
          </a:p>
          <a:p>
            <a:r>
              <a:rPr lang="en-US" dirty="0"/>
              <a:t>Suggestion</a:t>
            </a:r>
          </a:p>
          <a:p>
            <a:pPr lvl="1"/>
            <a:r>
              <a:rPr lang="en-US" b="1" i="1" dirty="0"/>
              <a:t>Collaborate</a:t>
            </a:r>
            <a:r>
              <a:rPr lang="en-US" dirty="0"/>
              <a:t> with students on essays</a:t>
            </a:r>
          </a:p>
          <a:p>
            <a:pPr lvl="2"/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pPr lvl="1"/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Bad:  capture student’s voice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3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Factoring example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21DA-7B86-DD58-9D18-98122594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B863-88BE-C02A-7F99-F229C1C9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AAD2D2-4541-7094-016E-2281466F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" y="1815404"/>
            <a:ext cx="980412" cy="98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45165" y="3013209"/>
            <a:ext cx="932891" cy="93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48B8-9C35-BD9C-FDF1-4B0BEFCD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F70F-A460-66BE-8ECB-4C2F12923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paths forward:</a:t>
            </a:r>
          </a:p>
          <a:p>
            <a:pPr lvl="1"/>
            <a:r>
              <a:rPr lang="en-US" dirty="0"/>
              <a:t>Low road: </a:t>
            </a:r>
          </a:p>
          <a:p>
            <a:pPr lvl="2"/>
            <a:r>
              <a:rPr lang="en-US" dirty="0"/>
              <a:t>Give up (hallucinations)</a:t>
            </a:r>
          </a:p>
          <a:p>
            <a:pPr lvl="1"/>
            <a:r>
              <a:rPr lang="en-US" dirty="0"/>
              <a:t>Middle road: </a:t>
            </a:r>
          </a:p>
          <a:p>
            <a:pPr lvl="2"/>
            <a:r>
              <a:rPr lang="en-US" dirty="0"/>
              <a:t>Fact-checking with  search</a:t>
            </a:r>
          </a:p>
          <a:p>
            <a:pPr lvl="1"/>
            <a:r>
              <a:rPr lang="en-US" dirty="0"/>
              <a:t>High road: </a:t>
            </a:r>
          </a:p>
          <a:p>
            <a:pPr lvl="2"/>
            <a:r>
              <a:rPr lang="en-US" dirty="0"/>
              <a:t>Revive rationalism (“AI Complete”)</a:t>
            </a:r>
          </a:p>
          <a:p>
            <a:pPr lvl="2"/>
            <a:r>
              <a:rPr lang="en-US" dirty="0"/>
              <a:t>Minsky &amp; Chomsky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B97B-6FD4-8933-C88E-5CAF753E77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Short-term: </a:t>
            </a:r>
          </a:p>
          <a:p>
            <a:pPr lvl="2"/>
            <a:r>
              <a:rPr lang="en-US" dirty="0"/>
              <a:t>Middle Road: Search</a:t>
            </a:r>
          </a:p>
          <a:p>
            <a:pPr lvl="2"/>
            <a:r>
              <a:rPr lang="en-US" dirty="0"/>
              <a:t>“Good apps for Crummy MT”</a:t>
            </a:r>
          </a:p>
          <a:p>
            <a:pPr lvl="3"/>
            <a:r>
              <a:rPr lang="en-US" dirty="0"/>
              <a:t>Find apps for what we have</a:t>
            </a:r>
          </a:p>
          <a:p>
            <a:pPr lvl="3"/>
            <a:r>
              <a:rPr lang="en-US" dirty="0"/>
              <a:t>given strengths and weaknesses</a:t>
            </a:r>
          </a:p>
          <a:p>
            <a:pPr lvl="1"/>
            <a:r>
              <a:rPr lang="en-US" dirty="0"/>
              <a:t>Long-term: </a:t>
            </a:r>
          </a:p>
          <a:p>
            <a:pPr lvl="2"/>
            <a:r>
              <a:rPr lang="en-US" dirty="0"/>
              <a:t>High road may be necessary</a:t>
            </a:r>
          </a:p>
          <a:p>
            <a:pPr lvl="3"/>
            <a:r>
              <a:rPr lang="en-US" dirty="0"/>
              <a:t>But it is very ambitious</a:t>
            </a:r>
          </a:p>
          <a:p>
            <a:pPr lvl="2"/>
            <a:r>
              <a:rPr lang="en-US" dirty="0"/>
              <a:t>Inclusiveness:</a:t>
            </a:r>
          </a:p>
          <a:p>
            <a:pPr lvl="3"/>
            <a:r>
              <a:rPr lang="en-US" dirty="0"/>
              <a:t>Interdisciplinary Collaboration</a:t>
            </a:r>
          </a:p>
          <a:p>
            <a:pPr lvl="3"/>
            <a:r>
              <a:rPr lang="en-US" dirty="0"/>
              <a:t>Growth opportunities</a:t>
            </a:r>
          </a:p>
          <a:p>
            <a:pPr lvl="4"/>
            <a:r>
              <a:rPr lang="en-US" dirty="0"/>
              <a:t>(Low Resource Languages)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858A9-9E77-FEBE-023F-22799C89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095E6-53E8-9DDB-6F56-082F3BA2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6E2F5-11D3-027C-38A9-6C9221F52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Challenge: Fluency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Trustworthiness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6E2F5-11D3-027C-38A9-6C9221F52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D476E-B106-1C80-3479-6A506EBAE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number of articles on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lead with amazing successes </a:t>
            </a:r>
          </a:p>
          <a:p>
            <a:pPr lvl="2"/>
            <a:r>
              <a:rPr lang="en-US" dirty="0"/>
              <a:t>that seem too good to be true, </a:t>
            </a:r>
          </a:p>
          <a:p>
            <a:pPr lvl="1"/>
            <a:r>
              <a:rPr lang="en-US" dirty="0"/>
              <a:t>and end with back-peddling </a:t>
            </a:r>
          </a:p>
          <a:p>
            <a:r>
              <a:rPr lang="en-US" dirty="0" err="1"/>
              <a:t>ChatGPT</a:t>
            </a:r>
            <a:r>
              <a:rPr lang="en-US" dirty="0"/>
              <a:t> has </a:t>
            </a:r>
          </a:p>
          <a:p>
            <a:pPr lvl="2"/>
            <a:r>
              <a:rPr lang="en-US" dirty="0"/>
              <a:t>amazing strengths (fluency) </a:t>
            </a:r>
          </a:p>
          <a:p>
            <a:pPr lvl="1"/>
            <a:r>
              <a:rPr lang="en-US" dirty="0"/>
              <a:t>as well as</a:t>
            </a:r>
          </a:p>
          <a:p>
            <a:pPr lvl="2"/>
            <a:r>
              <a:rPr lang="en-US" dirty="0"/>
              <a:t>amazing weaknesses (trustworthiness)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88FC6EF-8DCE-1378-8463-535F9009BCC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340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Many people assume</a:t>
                </a:r>
              </a:p>
              <a:p>
                <a:pPr lvl="1"/>
                <a:r>
                  <a:rPr lang="en-US" dirty="0"/>
                  <a:t>Fluency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ntelligence</a:t>
                </a:r>
              </a:p>
              <a:p>
                <a:pPr lvl="1"/>
                <a:r>
                  <a:rPr lang="en-US" dirty="0"/>
                  <a:t>IQ testing: </a:t>
                </a:r>
              </a:p>
              <a:p>
                <a:pPr lvl="2"/>
                <a:r>
                  <a:rPr lang="en-US" dirty="0"/>
                  <a:t>Measure vocabulary size</a:t>
                </a:r>
              </a:p>
              <a:p>
                <a:pPr lvl="2"/>
                <a:r>
                  <a:rPr lang="en-US" dirty="0"/>
                  <a:t>Large vocabulary </a:t>
                </a:r>
                <a:r>
                  <a:rPr lang="en-US" dirty="0">
                    <a:sym typeface="Wingdings" pitchFamily="2" charset="2"/>
                  </a:rPr>
                  <a:t> Fluent</a:t>
                </a:r>
                <a:endParaRPr lang="en-US" dirty="0"/>
              </a:p>
              <a:p>
                <a:r>
                  <a:rPr lang="en-US" dirty="0"/>
                  <a:t>Fluency is particularly important </a:t>
                </a:r>
              </a:p>
              <a:p>
                <a:pPr lvl="1"/>
                <a:r>
                  <a:rPr lang="en-US" dirty="0"/>
                  <a:t>on first impression</a:t>
                </a:r>
              </a:p>
              <a:p>
                <a:r>
                  <a:rPr lang="en-US" dirty="0"/>
                  <a:t>But eventually </a:t>
                </a:r>
                <a:r>
                  <a:rPr lang="en-US" dirty="0">
                    <a:sym typeface="Wingdings" pitchFamily="2" charset="2"/>
                  </a:rPr>
                  <a:t> disappointment</a:t>
                </a:r>
                <a:endParaRPr lang="en-US" dirty="0"/>
              </a:p>
              <a:p>
                <a:pPr lvl="1"/>
                <a:r>
                  <a:rPr lang="en-US" dirty="0"/>
                  <a:t>Weaknesses will become clear </a:t>
                </a:r>
              </a:p>
              <a:p>
                <a:r>
                  <a:rPr lang="en-US" dirty="0"/>
                  <a:t>What is the difference between </a:t>
                </a:r>
              </a:p>
              <a:p>
                <a:pPr lvl="1"/>
                <a:r>
                  <a:rPr lang="en-US" dirty="0"/>
                  <a:t>a hallucination and a con?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88FC6EF-8DCE-1378-8463-535F9009B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34000" cy="4351338"/>
              </a:xfrm>
              <a:blipFill>
                <a:blip r:embed="rId3"/>
                <a:stretch>
                  <a:fillRect l="-2138" t="-3198" r="-1425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36478-4DF0-53EF-88F1-5FC36D4C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B10AF-7088-E7EA-EC46-7E536487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168C35-00B4-4F15-F815-A6E0D2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355" y="75778"/>
            <a:ext cx="1931150" cy="28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97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48B8-9C35-BD9C-FDF1-4B0BEFCD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F70F-A460-66BE-8ECB-4C2F12923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paths forward:</a:t>
            </a:r>
          </a:p>
          <a:p>
            <a:pPr lvl="1"/>
            <a:r>
              <a:rPr lang="en-US" dirty="0"/>
              <a:t>Low road: </a:t>
            </a:r>
          </a:p>
          <a:p>
            <a:pPr lvl="2"/>
            <a:r>
              <a:rPr lang="en-US" dirty="0"/>
              <a:t>Give up (hallucinations)</a:t>
            </a:r>
          </a:p>
          <a:p>
            <a:pPr lvl="1"/>
            <a:r>
              <a:rPr lang="en-US" dirty="0"/>
              <a:t>Middle road: </a:t>
            </a:r>
          </a:p>
          <a:p>
            <a:pPr lvl="2"/>
            <a:r>
              <a:rPr lang="en-US" dirty="0"/>
              <a:t>Fact-checking with  search</a:t>
            </a:r>
          </a:p>
          <a:p>
            <a:pPr lvl="1"/>
            <a:r>
              <a:rPr lang="en-US" dirty="0"/>
              <a:t>High road: </a:t>
            </a:r>
          </a:p>
          <a:p>
            <a:pPr lvl="2"/>
            <a:r>
              <a:rPr lang="en-US" dirty="0"/>
              <a:t>Revive rationalism (“AI Complete”)</a:t>
            </a:r>
          </a:p>
          <a:p>
            <a:pPr lvl="2"/>
            <a:r>
              <a:rPr lang="en-US" dirty="0"/>
              <a:t>Minsky &amp; Chomsky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B97B-6FD4-8933-C88E-5CAF753E77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Short-term: </a:t>
            </a:r>
          </a:p>
          <a:p>
            <a:pPr lvl="2"/>
            <a:r>
              <a:rPr lang="en-US" dirty="0"/>
              <a:t>Middle Road: Search</a:t>
            </a:r>
          </a:p>
          <a:p>
            <a:pPr lvl="2"/>
            <a:r>
              <a:rPr lang="en-US" dirty="0"/>
              <a:t>“Good apps for Crummy MT”</a:t>
            </a:r>
          </a:p>
          <a:p>
            <a:pPr lvl="3"/>
            <a:r>
              <a:rPr lang="en-US" dirty="0"/>
              <a:t>Find apps for what we have</a:t>
            </a:r>
          </a:p>
          <a:p>
            <a:pPr lvl="3"/>
            <a:r>
              <a:rPr lang="en-US" dirty="0"/>
              <a:t>given strengths and weaknesses</a:t>
            </a:r>
          </a:p>
          <a:p>
            <a:pPr lvl="1"/>
            <a:r>
              <a:rPr lang="en-US" dirty="0"/>
              <a:t>Long-term: </a:t>
            </a:r>
          </a:p>
          <a:p>
            <a:pPr lvl="2"/>
            <a:r>
              <a:rPr lang="en-US" dirty="0"/>
              <a:t>High road may be necessary</a:t>
            </a:r>
          </a:p>
          <a:p>
            <a:pPr lvl="3"/>
            <a:r>
              <a:rPr lang="en-US" dirty="0"/>
              <a:t>But it is very ambitious</a:t>
            </a:r>
          </a:p>
          <a:p>
            <a:pPr lvl="2"/>
            <a:r>
              <a:rPr lang="en-US" dirty="0"/>
              <a:t>Inclusiveness:</a:t>
            </a:r>
          </a:p>
          <a:p>
            <a:pPr lvl="3"/>
            <a:r>
              <a:rPr lang="en-US" dirty="0"/>
              <a:t>Interdisciplinary Collaboration</a:t>
            </a:r>
          </a:p>
          <a:p>
            <a:pPr lvl="3"/>
            <a:r>
              <a:rPr lang="en-US" dirty="0"/>
              <a:t>Growth opportunities</a:t>
            </a:r>
          </a:p>
          <a:p>
            <a:pPr lvl="4"/>
            <a:r>
              <a:rPr lang="en-US" dirty="0"/>
              <a:t>(Low Resource Languages)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858A9-9E77-FEBE-023F-22799C89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095E6-53E8-9DDB-6F56-082F3BA2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04D4-53C6-E0CD-83AC-13690B9E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NLP History </a:t>
            </a:r>
            <a:r>
              <a:rPr lang="en-US" dirty="0">
                <a:sym typeface="Wingdings" pitchFamily="2" charset="2"/>
              </a:rPr>
              <a:t> Strengths &amp; Weaknesses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53140-CA1A-1A7F-D75D-7F1D554202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 are</a:t>
            </a:r>
          </a:p>
          <a:p>
            <a:pPr lvl="1"/>
            <a:r>
              <a:rPr lang="en-US" dirty="0"/>
              <a:t>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Pendulum Swung Too Far (2011)</a:t>
            </a:r>
          </a:p>
          <a:p>
            <a:pPr lvl="1"/>
            <a:r>
              <a:rPr lang="en-US" dirty="0"/>
              <a:t>Empiricism (1950s)</a:t>
            </a:r>
          </a:p>
          <a:p>
            <a:pPr lvl="1"/>
            <a:r>
              <a:rPr lang="en-US" dirty="0"/>
              <a:t>Rationalism (1970s)</a:t>
            </a:r>
          </a:p>
          <a:p>
            <a:pPr lvl="1"/>
            <a:r>
              <a:rPr lang="en-US" dirty="0"/>
              <a:t>Empiricism (1990s)</a:t>
            </a:r>
          </a:p>
          <a:p>
            <a:pPr lvl="1"/>
            <a:r>
              <a:rPr lang="en-US" dirty="0"/>
              <a:t>Deep Nets (2010s)</a:t>
            </a:r>
          </a:p>
        </p:txBody>
      </p:sp>
      <p:pic>
        <p:nvPicPr>
          <p:cNvPr id="6" name="Picture 4" descr="Powerfish Teeth GIF - Powerfish Teeth GIFs">
            <a:extLst>
              <a:ext uri="{FF2B5EF4-FFF2-40B4-BE49-F238E27FC236}">
                <a16:creationId xmlns:a16="http://schemas.microsoft.com/office/drawing/2014/main" id="{4831E0E4-CC07-3AE4-EFDA-6187499209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9595"/>
            <a:ext cx="5181600" cy="43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0ED35374-DADA-8F82-6D97-AB7E10D98B71}"/>
              </a:ext>
            </a:extLst>
          </p:cNvPr>
          <p:cNvSpPr/>
          <p:nvPr/>
        </p:nvSpPr>
        <p:spPr>
          <a:xfrm>
            <a:off x="239629" y="3960743"/>
            <a:ext cx="892341" cy="445626"/>
          </a:xfrm>
          <a:prstGeom prst="wedgeRoundRectCallout">
            <a:avLst>
              <a:gd name="adj1" fmla="val 66010"/>
              <a:gd name="adj2" fmla="val 23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1DCB8027-05AF-73A4-4083-BA71C142CC59}"/>
              </a:ext>
            </a:extLst>
          </p:cNvPr>
          <p:cNvSpPr/>
          <p:nvPr/>
        </p:nvSpPr>
        <p:spPr>
          <a:xfrm>
            <a:off x="4408004" y="3986064"/>
            <a:ext cx="1202635" cy="394984"/>
          </a:xfrm>
          <a:prstGeom prst="wedgeRoundRectCallout">
            <a:avLst>
              <a:gd name="adj1" fmla="val -81511"/>
              <a:gd name="adj2" fmla="val -6683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2FCC47AF-95CA-82AC-4706-34CD92BA64A2}"/>
              </a:ext>
            </a:extLst>
          </p:cNvPr>
          <p:cNvSpPr/>
          <p:nvPr/>
        </p:nvSpPr>
        <p:spPr>
          <a:xfrm>
            <a:off x="4420428" y="4001293"/>
            <a:ext cx="1202635" cy="394984"/>
          </a:xfrm>
          <a:prstGeom prst="wedgeRoundRectCallout">
            <a:avLst>
              <a:gd name="adj1" fmla="val -89775"/>
              <a:gd name="adj2" fmla="val 18102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A9AC6F7B-6372-23AA-6C84-C2206AFFF465}"/>
              </a:ext>
            </a:extLst>
          </p:cNvPr>
          <p:cNvSpPr/>
          <p:nvPr/>
        </p:nvSpPr>
        <p:spPr>
          <a:xfrm>
            <a:off x="4405256" y="3988804"/>
            <a:ext cx="1202635" cy="394984"/>
          </a:xfrm>
          <a:prstGeom prst="wedgeRoundRectCallout">
            <a:avLst>
              <a:gd name="adj1" fmla="val -82751"/>
              <a:gd name="adj2" fmla="val 9295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64C70-BA87-7B2B-E4A2-54072226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96ACB4F-3C19-9F45-B5AD-CCEEDDED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3AD2D-D494-A85F-A1DA-F17353DD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Growth </a:t>
            </a:r>
            <a:r>
              <a:rPr lang="en-US" dirty="0">
                <a:sym typeface="Wingdings" pitchFamily="2" charset="2"/>
              </a:rPr>
              <a:t> Mistaken Impression that everything is new (and there is no history)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6E3EDE-5874-0398-A160-C7EB403B0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951038-107B-80D5-BCED-F2AFCA5DD9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The world is taking notice (in AI)</a:t>
            </a:r>
          </a:p>
          <a:p>
            <a:pPr lvl="1"/>
            <a:r>
              <a:rPr lang="en-US" dirty="0"/>
              <a:t>Fluency is much improved</a:t>
            </a:r>
          </a:p>
          <a:p>
            <a:r>
              <a:rPr lang="en-US" dirty="0"/>
              <a:t>What’s not new</a:t>
            </a:r>
          </a:p>
          <a:p>
            <a:pPr lvl="1"/>
            <a:r>
              <a:rPr lang="en-US" dirty="0"/>
              <a:t>Chatbots (and much of the tech)</a:t>
            </a:r>
          </a:p>
          <a:p>
            <a:pPr lvl="1"/>
            <a:r>
              <a:rPr lang="en-US" dirty="0"/>
              <a:t>SOTA-Chasing</a:t>
            </a:r>
          </a:p>
          <a:p>
            <a:pPr lvl="1"/>
            <a:r>
              <a:rPr lang="en-US" dirty="0"/>
              <a:t>New/better shiny objects</a:t>
            </a:r>
          </a:p>
          <a:p>
            <a:pPr lvl="2"/>
            <a:r>
              <a:rPr lang="en-US" dirty="0"/>
              <a:t>(with same old quality?)</a:t>
            </a:r>
          </a:p>
          <a:p>
            <a:pPr lvl="2"/>
            <a:r>
              <a:rPr lang="en-US" dirty="0"/>
              <a:t>Does SOTA-Chasing </a:t>
            </a:r>
            <a:r>
              <a:rPr lang="en-US" dirty="0">
                <a:sym typeface="Wingdings" pitchFamily="2" charset="2"/>
              </a:rPr>
              <a:t> Progress?</a:t>
            </a:r>
            <a:endParaRPr lang="en-US" dirty="0"/>
          </a:p>
          <a:p>
            <a:pPr lvl="1"/>
            <a:r>
              <a:rPr lang="en-US" dirty="0"/>
              <a:t>Trustworthiness is still wide open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C55D96-236A-A3B7-72FF-D49D046A2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Scientific Literature doubles every 9 years (90% written since I started PhD)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E41-AE2D-5065-7E0D-4453B791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B3C9-0CB5-A01C-50F1-2EDB250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6</a:t>
            </a:fld>
            <a:endParaRPr lang="en-US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04014C29-51E3-67DD-F4C1-53FF0B29D9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124461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9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</a:t>
            </a:r>
          </a:p>
          <a:p>
            <a:pPr lvl="1"/>
            <a:r>
              <a:rPr lang="en-US" dirty="0"/>
              <a:t>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</a:t>
            </a:r>
          </a:p>
          <a:p>
            <a:pPr lvl="2"/>
            <a:r>
              <a:rPr lang="en-US" dirty="0"/>
              <a:t>(Shannon, Skinner, Firth)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BA747-4537-278A-6339-30BAED78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E69D4-3005-CFCC-8BF7-00075632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71F6-7417-924C-CD24-481D68AB081A}"/>
              </a:ext>
            </a:extLst>
          </p:cNvPr>
          <p:cNvSpPr txBox="1">
            <a:spLocks/>
          </p:cNvSpPr>
          <p:nvPr/>
        </p:nvSpPr>
        <p:spPr>
          <a:xfrm>
            <a:off x="8848325" y="1825625"/>
            <a:ext cx="30772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Deep Nets are</a:t>
            </a:r>
          </a:p>
          <a:p>
            <a:pPr lvl="1"/>
            <a:r>
              <a:rPr lang="en-US" sz="2000" dirty="0"/>
              <a:t>more fluent</a:t>
            </a:r>
          </a:p>
          <a:p>
            <a:pPr lvl="1"/>
            <a:r>
              <a:rPr lang="en-US" sz="2000" dirty="0"/>
              <a:t>than trustworthy</a:t>
            </a:r>
          </a:p>
          <a:p>
            <a:r>
              <a:rPr lang="en-US" sz="2400" dirty="0"/>
              <a:t>Pendulum Swung Too Far (2011)</a:t>
            </a:r>
          </a:p>
          <a:p>
            <a:pPr lvl="1"/>
            <a:r>
              <a:rPr lang="en-US" sz="2000" dirty="0"/>
              <a:t>Empiricism (1950s)</a:t>
            </a:r>
          </a:p>
          <a:p>
            <a:pPr lvl="1"/>
            <a:r>
              <a:rPr lang="en-US" sz="2000" dirty="0"/>
              <a:t>Rationalism (1970s)</a:t>
            </a:r>
          </a:p>
          <a:p>
            <a:pPr lvl="1"/>
            <a:r>
              <a:rPr lang="en-US" sz="2000" dirty="0"/>
              <a:t>Empiricism (1990s)</a:t>
            </a:r>
          </a:p>
          <a:p>
            <a:pPr lvl="1"/>
            <a:r>
              <a:rPr lang="en-US" sz="2000" dirty="0"/>
              <a:t>Deep Nets (2010s)</a:t>
            </a: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0F83EB0-6F0B-2699-B5AC-C8B6CA4434DF}"/>
              </a:ext>
            </a:extLst>
          </p:cNvPr>
          <p:cNvSpPr/>
          <p:nvPr/>
        </p:nvSpPr>
        <p:spPr>
          <a:xfrm>
            <a:off x="11137599" y="5181768"/>
            <a:ext cx="892341" cy="445626"/>
          </a:xfrm>
          <a:prstGeom prst="wedgeRoundRectCallout">
            <a:avLst>
              <a:gd name="adj1" fmla="val 3422"/>
              <a:gd name="adj2" fmla="val -23477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3C269CA0-64B0-6A98-DEC4-FB84F47B6CD2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76652"/>
              <a:gd name="adj2" fmla="val -492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BA005D0F-A6A7-04C9-D6F7-DE26FC4D282E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80522"/>
              <a:gd name="adj2" fmla="val -9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FA11AE8D-80F0-01B4-8AB2-2688438CB3AF}"/>
              </a:ext>
            </a:extLst>
          </p:cNvPr>
          <p:cNvSpPr/>
          <p:nvPr/>
        </p:nvSpPr>
        <p:spPr>
          <a:xfrm>
            <a:off x="7888106" y="4583457"/>
            <a:ext cx="1131971" cy="445626"/>
          </a:xfrm>
          <a:prstGeom prst="wedgeRoundRectCallout">
            <a:avLst>
              <a:gd name="adj1" fmla="val 81489"/>
              <a:gd name="adj2" fmla="val -2040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792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956"/>
          <a:stretch/>
        </p:blipFill>
        <p:spPr>
          <a:xfrm>
            <a:off x="5785732" y="1543828"/>
            <a:ext cx="5207621" cy="371397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7300" dirty="0"/>
              <a:t>Pendulum Swung Too Far</a:t>
            </a:r>
            <a:br>
              <a:rPr lang="en-US" sz="2800" dirty="0"/>
            </a:br>
            <a:r>
              <a:rPr lang="en-US" sz="1600" dirty="0" err="1"/>
              <a:t>ChatGPT’s</a:t>
            </a:r>
            <a:r>
              <a:rPr lang="en-US" sz="1600" dirty="0"/>
              <a:t> strengths (fluency) and weaknesses (trustworthiness) may be a consequence of choices we made in 1990s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3" y="1566672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5183"/>
          <a:stretch/>
        </p:blipFill>
        <p:spPr>
          <a:xfrm>
            <a:off x="4752135" y="5257802"/>
            <a:ext cx="5790417" cy="85752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817319" y="2078209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45BC4C-473C-7E9B-AFAB-FCB28BD9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B533E64-E672-F60A-7B57-23B2749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8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58A64215-3105-A4A3-B0E3-AD57232A9870}"/>
              </a:ext>
            </a:extLst>
          </p:cNvPr>
          <p:cNvSpPr/>
          <p:nvPr/>
        </p:nvSpPr>
        <p:spPr>
          <a:xfrm>
            <a:off x="3234932" y="5677556"/>
            <a:ext cx="1607336" cy="669081"/>
          </a:xfrm>
          <a:prstGeom prst="wedgeRoundRectCallout">
            <a:avLst>
              <a:gd name="adj1" fmla="val 68078"/>
              <a:gd name="adj2" fmla="val 1068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We started EMNLP</a:t>
            </a:r>
            <a:endParaRPr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C5B63C-C504-6623-3197-9F014831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95034" y="0"/>
            <a:ext cx="1596966" cy="159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3BB6E1F-F23C-AB75-CF13-336AE648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History does not repeat itself (but it rhymes)</a:t>
            </a:r>
          </a:p>
        </p:txBody>
      </p:sp>
      <p:pic>
        <p:nvPicPr>
          <p:cNvPr id="8" name="Content Placeholder 7" descr="A person with a mustache and glasses&#10;&#10;Description automatically generated">
            <a:extLst>
              <a:ext uri="{FF2B5EF4-FFF2-40B4-BE49-F238E27FC236}">
                <a16:creationId xmlns:a16="http://schemas.microsoft.com/office/drawing/2014/main" id="{E2B7355E-9639-5070-CAC1-67BB109CB7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0639" y="1768035"/>
            <a:ext cx="5654488" cy="451096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B485D7A-C9D8-46C6-9D07-82634487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816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Recent article in Guardian</a:t>
            </a:r>
          </a:p>
          <a:p>
            <a:pPr lvl="1"/>
            <a:r>
              <a:rPr lang="en-US" dirty="0"/>
              <a:t>Compared </a:t>
            </a:r>
            <a:r>
              <a:rPr lang="en-US" dirty="0" err="1"/>
              <a:t>ChatGPT</a:t>
            </a:r>
            <a:r>
              <a:rPr lang="en-US" dirty="0"/>
              <a:t> and </a:t>
            </a:r>
            <a:r>
              <a:rPr lang="en-US" dirty="0" err="1"/>
              <a:t>Weizenbaum's</a:t>
            </a:r>
            <a:r>
              <a:rPr lang="en-US" dirty="0"/>
              <a:t> ELIZA</a:t>
            </a:r>
          </a:p>
          <a:p>
            <a:pPr lvl="1"/>
            <a:r>
              <a:rPr lang="en-US" sz="1800" dirty="0">
                <a:hlinkClick r:id="rId3"/>
              </a:rPr>
              <a:t>https://www.theguardian.com/technology/2023/jul/25/joseph-weizenbaum-inventor-eliza-chatbot-turned-against-artificial-intelligence-ai</a:t>
            </a:r>
            <a:r>
              <a:rPr lang="en-US" sz="1800" dirty="0"/>
              <a:t> </a:t>
            </a:r>
          </a:p>
          <a:p>
            <a:r>
              <a:rPr lang="en-US" dirty="0"/>
              <a:t> As a TA for </a:t>
            </a:r>
            <a:r>
              <a:rPr lang="en-US" dirty="0" err="1"/>
              <a:t>Weizenbaum</a:t>
            </a:r>
            <a:r>
              <a:rPr lang="en-US" dirty="0"/>
              <a:t> (1978), </a:t>
            </a:r>
          </a:p>
          <a:p>
            <a:pPr lvl="1"/>
            <a:r>
              <a:rPr lang="en-US" dirty="0"/>
              <a:t>I know just how horrified he was </a:t>
            </a:r>
          </a:p>
          <a:p>
            <a:pPr lvl="1"/>
            <a:r>
              <a:rPr lang="en-US" dirty="0"/>
              <a:t>by how seriously people took ELIZA</a:t>
            </a:r>
          </a:p>
          <a:p>
            <a:r>
              <a:rPr lang="en-US" dirty="0"/>
              <a:t>Responsible AI</a:t>
            </a:r>
          </a:p>
          <a:p>
            <a:r>
              <a:rPr lang="en-US" dirty="0"/>
              <a:t>His views were not popular at MIT</a:t>
            </a:r>
          </a:p>
          <a:p>
            <a:pPr lvl="1"/>
            <a:r>
              <a:rPr lang="en-US" dirty="0"/>
              <a:t>at the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BF2B4-0031-0ED1-D247-24B5A520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2F2AC-AA41-80D0-0B81-2BC231BC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E04F56-70ED-8606-1B37-59F8650E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222" y="0"/>
            <a:ext cx="1837242" cy="18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13857</TotalTime>
  <Words>1792</Words>
  <Application>Microsoft Macintosh PowerPoint</Application>
  <PresentationFormat>Widescreen</PresentationFormat>
  <Paragraphs>402</Paragraphs>
  <Slides>29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Assistant</vt:lpstr>
      <vt:lpstr>Calibri</vt:lpstr>
      <vt:lpstr>Calibri Light</vt:lpstr>
      <vt:lpstr>Cambria Math</vt:lpstr>
      <vt:lpstr>HelveticaNeue Regular</vt:lpstr>
      <vt:lpstr>inherit</vt:lpstr>
      <vt:lpstr>Noto Sans</vt:lpstr>
      <vt:lpstr>Wingdings</vt:lpstr>
      <vt:lpstr>Office Theme</vt:lpstr>
      <vt:lpstr>The Easy,  the Hard  and the Ugly</vt:lpstr>
      <vt:lpstr>Shameless Plug: Smooth-Talking Machines</vt:lpstr>
      <vt:lpstr>Challenge: Fluency ≠ Trustworthiness</vt:lpstr>
      <vt:lpstr>What should we do next?</vt:lpstr>
      <vt:lpstr>Hypothesis:  NLP History  Strengths &amp; Weaknesses</vt:lpstr>
      <vt:lpstr>Massive Growth  Mistaken Impression that everything is new (and there is no history)</vt:lpstr>
      <vt:lpstr>Personal History</vt:lpstr>
      <vt:lpstr>Pendulum Swung Too Far ChatGPT’s strengths (fluency) and weaknesses (trustworthiness) may be a consequence of choices we made in 1990s</vt:lpstr>
      <vt:lpstr>History does not repeat itself (but it rhymes)</vt:lpstr>
      <vt:lpstr>How Hard are Hallucinations? Yogi Berra</vt:lpstr>
      <vt:lpstr>ChatGPT Hallucinates on CBS ``60 Minutes’’ https://www.youtube.com/watch?v=1wzPr4cUoMQ&amp;t=463s </vt:lpstr>
      <vt:lpstr>Constructive Suggestions for Hallucinations</vt:lpstr>
      <vt:lpstr>Challenges for Fact-Checking</vt:lpstr>
      <vt:lpstr>Acronyms: A Simple Case for Fact-Checking</vt:lpstr>
      <vt:lpstr>Fact-Checking Take-Aways </vt:lpstr>
      <vt:lpstr>Simple Example: Arithmetic (Chomsky: Capturing Relevant Generalizations)</vt:lpstr>
      <vt:lpstr>Perceptron: “Can’t Compute Parity” (Capturing Relevant Generalizations)</vt:lpstr>
      <vt:lpstr>N. Chomsky, "Three models for the description of language," in IRE Transactions on Information Theory, vol. 2, no. 3, pp. 113-124, September 1956, doi: 10.1109/TIT.1956.1056813</vt:lpstr>
      <vt:lpstr>Capturing Generalizations Argument</vt:lpstr>
      <vt:lpstr>Personal History</vt:lpstr>
      <vt:lpstr>How Hard are Hallucinations?</vt:lpstr>
      <vt:lpstr>The Easy,  the Hard  and the Ugly</vt:lpstr>
      <vt:lpstr>History of Irresponsible AI Risk (5 years ago) Product gets canceled</vt:lpstr>
      <vt:lpstr>Are we losing ground???  Are we at fault???</vt:lpstr>
      <vt:lpstr>Reporter wanted to talk about new risks; Accused Facebook of pivoting to old risks https://www.technologyreview.com/2021/03/11/1020600/facebook-responsible-ai-misinformation/ </vt:lpstr>
      <vt:lpstr>Ugly: Responsible AI</vt:lpstr>
      <vt:lpstr>Winter is Coming</vt:lpstr>
      <vt:lpstr>Recommendation:  Go for Singles (Not Home Runs)</vt:lpstr>
      <vt:lpstr>What should we do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Kenneth Church</cp:lastModifiedBy>
  <cp:revision>24</cp:revision>
  <dcterms:created xsi:type="dcterms:W3CDTF">2022-05-07T16:48:18Z</dcterms:created>
  <dcterms:modified xsi:type="dcterms:W3CDTF">2023-10-16T03:38:38Z</dcterms:modified>
</cp:coreProperties>
</file>